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Nunito"/>
      <p:regular r:id="rId68"/>
      <p:bold r:id="rId69"/>
      <p:italic r:id="rId70"/>
      <p:boldItalic r:id="rId71"/>
    </p:embeddedFont>
    <p:embeddedFont>
      <p:font typeface="Montserrat"/>
      <p:regular r:id="rId72"/>
      <p:bold r:id="rId73"/>
      <p:italic r:id="rId74"/>
      <p:boldItalic r:id="rId75"/>
    </p:embeddedFont>
    <p:embeddedFont>
      <p:font typeface="Google Sans Medium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E88D30-CF5A-427F-A74B-EB84CCA98231}">
  <a:tblStyle styleId="{7EE88D30-CF5A-427F-A74B-EB84CCA982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bold.fntdata"/><Relationship Id="rId72" Type="http://schemas.openxmlformats.org/officeDocument/2006/relationships/font" Target="fonts/Montserrat-regular.fntdata"/><Relationship Id="rId31" Type="http://schemas.openxmlformats.org/officeDocument/2006/relationships/slide" Target="slides/slide26.xml"/><Relationship Id="rId75" Type="http://schemas.openxmlformats.org/officeDocument/2006/relationships/font" Target="fonts/Montserrat-boldItalic.fntdata"/><Relationship Id="rId30" Type="http://schemas.openxmlformats.org/officeDocument/2006/relationships/slide" Target="slides/slide25.xml"/><Relationship Id="rId74" Type="http://schemas.openxmlformats.org/officeDocument/2006/relationships/font" Target="fonts/Montserrat-italic.fntdata"/><Relationship Id="rId33" Type="http://schemas.openxmlformats.org/officeDocument/2006/relationships/slide" Target="slides/slide28.xml"/><Relationship Id="rId77" Type="http://schemas.openxmlformats.org/officeDocument/2006/relationships/font" Target="fonts/GoogleSansMedium-bold.fntdata"/><Relationship Id="rId32" Type="http://schemas.openxmlformats.org/officeDocument/2006/relationships/slide" Target="slides/slide27.xml"/><Relationship Id="rId76" Type="http://schemas.openxmlformats.org/officeDocument/2006/relationships/font" Target="fonts/GoogleSansMedium-regular.fntdata"/><Relationship Id="rId35" Type="http://schemas.openxmlformats.org/officeDocument/2006/relationships/slide" Target="slides/slide30.xml"/><Relationship Id="rId79" Type="http://schemas.openxmlformats.org/officeDocument/2006/relationships/font" Target="fonts/GoogleSansMedium-boldItalic.fntdata"/><Relationship Id="rId34" Type="http://schemas.openxmlformats.org/officeDocument/2006/relationships/slide" Target="slides/slide29.xml"/><Relationship Id="rId78" Type="http://schemas.openxmlformats.org/officeDocument/2006/relationships/font" Target="fonts/GoogleSansMedium-italic.fntdata"/><Relationship Id="rId71" Type="http://schemas.openxmlformats.org/officeDocument/2006/relationships/font" Target="fonts/Nunito-boldItalic.fntdata"/><Relationship Id="rId70" Type="http://schemas.openxmlformats.org/officeDocument/2006/relationships/font" Target="fonts/Nuni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Nunito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Nuni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863640be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863640be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863640be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863640be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863640be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863640be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9546adfa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9546adfa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9546adf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9546adf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17162e6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17162e6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9546acc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9546acc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9546adfa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9546adfa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9546adf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9546adf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9546adfa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9546adfa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9546acc3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9546acc3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9546adfa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9546adfa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9546adf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9546adf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9546adf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9546adf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546adfa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546adfa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9546adf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9546adf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9546adfa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9546adfa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9546adfa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9546adfa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9546adfa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9546adfa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9546adfa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9546adfa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e96b658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fe96b658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9546adfa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9546adfa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17162e6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17162e6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546adfa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546adfa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9546adfa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9546adfa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9546adfa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9546adf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9546adfa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9546adfa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9546adfa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9546adfa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874350d81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874350d81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874350d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874350d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874350d8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874350d8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874350d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874350d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874350d8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874350d8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874350d8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874350d8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874350d8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874350d8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874350d8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874350d8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874350d8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874350d8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874350d8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874350d8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874350d81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874350d81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874350d8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874350d8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1874350d8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1874350d8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874350d8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874350d8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7b8c1be7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7b8c1be7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874350d81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874350d81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874350d81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874350d81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874350d81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1874350d8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874350d81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874350d81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874350d81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874350d81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874350d81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874350d81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874350d81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874350d81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1874350d81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1874350d81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874350d81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1874350d81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874350d81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874350d81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c2e4fe5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c2e4fe5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874350d81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874350d81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66e654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66e654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863640be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863640be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vez de local files, mysql funciona levantando un servidor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863640be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863640be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863640be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863640be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6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.mysql.com/downloads/mysql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s://es.wikipedia.org/wiki/Edgar_Frank_Codd" TargetMode="External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hyperlink" Target="https://sqlite.org/lang.html" TargetMode="External"/><Relationship Id="rId5" Type="http://schemas.openxmlformats.org/officeDocument/2006/relationships/hyperlink" Target="https://www.sqlite.org/syntax.html" TargetMode="External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>
            <p:ph type="ctrTitle"/>
          </p:nvPr>
        </p:nvSpPr>
        <p:spPr>
          <a:xfrm>
            <a:off x="311700" y="1116925"/>
            <a:ext cx="8520600" cy="19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u="sng">
                <a:solidFill>
                  <a:schemeClr val="hlink"/>
                </a:solidFill>
                <a:hlinkClick r:id="rId3"/>
              </a:rPr>
              <a:t>https://dev.mysql.com/downloads/mysql/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9"/>
          <p:cNvSpPr txBox="1"/>
          <p:nvPr/>
        </p:nvSpPr>
        <p:spPr>
          <a:xfrm>
            <a:off x="502950" y="4380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MySQL instalacion </a:t>
            </a:r>
            <a:endParaRPr sz="3000"/>
          </a:p>
        </p:txBody>
      </p:sp>
      <p:pic>
        <p:nvPicPr>
          <p:cNvPr id="230" name="Google Shape;2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8440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500" y="1058475"/>
            <a:ext cx="5023038" cy="37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0"/>
          <p:cNvSpPr txBox="1"/>
          <p:nvPr/>
        </p:nvSpPr>
        <p:spPr>
          <a:xfrm>
            <a:off x="502950" y="4380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MySQL instalacion </a:t>
            </a:r>
            <a:endParaRPr sz="3000"/>
          </a:p>
        </p:txBody>
      </p:sp>
      <p:pic>
        <p:nvPicPr>
          <p:cNvPr id="237" name="Google Shape;2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8440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0"/>
          <p:cNvPicPr preferRelativeResize="0"/>
          <p:nvPr/>
        </p:nvPicPr>
        <p:blipFill rotWithShape="1">
          <a:blip r:embed="rId4">
            <a:alphaModFix/>
          </a:blip>
          <a:srcRect b="0" l="0" r="3297" t="0"/>
          <a:stretch/>
        </p:blipFill>
        <p:spPr>
          <a:xfrm>
            <a:off x="502950" y="1163825"/>
            <a:ext cx="7134200" cy="37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 txBox="1"/>
          <p:nvPr/>
        </p:nvSpPr>
        <p:spPr>
          <a:xfrm>
            <a:off x="4096975" y="1699775"/>
            <a:ext cx="50469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1. Bases de datos relacionales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1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/>
          <p:nvPr/>
        </p:nvSpPr>
        <p:spPr>
          <a:xfrm>
            <a:off x="377100" y="3100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 de datos relacional</a:t>
            </a:r>
            <a:endParaRPr sz="2700"/>
          </a:p>
        </p:txBody>
      </p:sp>
      <p:pic>
        <p:nvPicPr>
          <p:cNvPr id="253" name="Google Shape;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2"/>
          <p:cNvSpPr txBox="1"/>
          <p:nvPr/>
        </p:nvSpPr>
        <p:spPr>
          <a:xfrm>
            <a:off x="522550" y="1506725"/>
            <a:ext cx="2860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base de datos relacional es una base de datos digital basada en el modelo relacional de datos propuesto por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E. F. Codd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1970. 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1300" y="1307050"/>
            <a:ext cx="4516800" cy="25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3"/>
          <p:cNvPicPr preferRelativeResize="0"/>
          <p:nvPr/>
        </p:nvPicPr>
        <p:blipFill rotWithShape="1">
          <a:blip r:embed="rId3">
            <a:alphaModFix/>
          </a:blip>
          <a:srcRect b="22324" l="0" r="0" t="0"/>
          <a:stretch/>
        </p:blipFill>
        <p:spPr>
          <a:xfrm>
            <a:off x="1738313" y="1428700"/>
            <a:ext cx="5667375" cy="22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 de datos relacional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 txBox="1"/>
          <p:nvPr/>
        </p:nvSpPr>
        <p:spPr>
          <a:xfrm>
            <a:off x="4677275" y="930000"/>
            <a:ext cx="39693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1.1 RDBMS</a:t>
            </a:r>
            <a:endParaRPr b="1" sz="30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Relational Database Management System </a:t>
            </a:r>
            <a:endParaRPr b="1" sz="30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4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518" y="160638"/>
            <a:ext cx="6283807" cy="48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1.2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b="1" sz="30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Structured Query Language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6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Lenguaje de consulta estructurado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7"/>
          <p:cNvSpPr txBox="1"/>
          <p:nvPr/>
        </p:nvSpPr>
        <p:spPr>
          <a:xfrm>
            <a:off x="522550" y="1506725"/>
            <a:ext cx="3385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 un lenguaje estandarizado que sirve para definir y manipular los datos de una base de datos relacional.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57"/>
          <p:cNvPicPr preferRelativeResize="0"/>
          <p:nvPr/>
        </p:nvPicPr>
        <p:blipFill rotWithShape="1">
          <a:blip r:embed="rId4">
            <a:alphaModFix/>
          </a:blip>
          <a:srcRect b="0" l="22335" r="23637" t="0"/>
          <a:stretch/>
        </p:blipFill>
        <p:spPr>
          <a:xfrm>
            <a:off x="4187950" y="1228825"/>
            <a:ext cx="3887300" cy="26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 (SQL)</a:t>
            </a:r>
            <a:endParaRPr b="1"/>
          </a:p>
        </p:txBody>
      </p:sp>
      <p:pic>
        <p:nvPicPr>
          <p:cNvPr id="162" name="Google Shape;1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8"/>
          <p:cNvSpPr txBox="1"/>
          <p:nvPr/>
        </p:nvSpPr>
        <p:spPr>
          <a:xfrm>
            <a:off x="4218350" y="1548450"/>
            <a:ext cx="47382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2. Usando un RDBMS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(MySQL/PostgreSQL/SQLite)</a:t>
            </a:r>
            <a:endParaRPr b="1"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8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SQLite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9"/>
          <p:cNvSpPr txBox="1"/>
          <p:nvPr/>
        </p:nvSpPr>
        <p:spPr>
          <a:xfrm>
            <a:off x="522550" y="1506725"/>
            <a:ext cx="3385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SQLite es una biblioteca en lenguaje C que implementa un motor de base de datos SQL pequeño, rápido, autónomo, de alta confiabilidad y con todas las funciones.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600" y="1838325"/>
            <a:ext cx="31051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SQLite Síntaxis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0"/>
          <p:cNvSpPr txBox="1"/>
          <p:nvPr/>
        </p:nvSpPr>
        <p:spPr>
          <a:xfrm>
            <a:off x="377100" y="1022050"/>
            <a:ext cx="621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https://sqlite.org/lang.html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https://www.sqlite.org/syntax.html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9125" y="2196950"/>
            <a:ext cx="5865759" cy="23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1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 Mapeo de relaciones en las BD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1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 Diagramas relacionales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0" y="856238"/>
            <a:ext cx="3940925" cy="382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225" y="1103950"/>
            <a:ext cx="4521175" cy="2935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3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4. CR</a:t>
            </a:r>
            <a:r>
              <a:rPr b="1" lang="en"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SQL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3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4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64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64"/>
          <p:cNvSpPr txBox="1"/>
          <p:nvPr/>
        </p:nvSpPr>
        <p:spPr>
          <a:xfrm>
            <a:off x="209325" y="973950"/>
            <a:ext cx="8747400" cy="3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25" y="1790700"/>
            <a:ext cx="33337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063" y="1657350"/>
            <a:ext cx="24479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Google Shape;3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75" y="1045800"/>
            <a:ext cx="85915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5"/>
          <p:cNvSpPr/>
          <p:nvPr/>
        </p:nvSpPr>
        <p:spPr>
          <a:xfrm>
            <a:off x="859700" y="31208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5"/>
          <p:cNvSpPr/>
          <p:nvPr/>
        </p:nvSpPr>
        <p:spPr>
          <a:xfrm>
            <a:off x="2891450" y="31208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CREATE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6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66"/>
          <p:cNvSpPr txBox="1"/>
          <p:nvPr/>
        </p:nvSpPr>
        <p:spPr>
          <a:xfrm>
            <a:off x="446350" y="820925"/>
            <a:ext cx="4374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EATE TABLE IF NOT EXISTS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(email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first_name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last_name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address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age integer,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PRIMARY KEY (email))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73" name="Google Shape;373;p66"/>
          <p:cNvGraphicFramePr/>
          <p:nvPr/>
        </p:nvGraphicFramePr>
        <p:xfrm>
          <a:off x="1091975" y="317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{7EE88D30-CF5A-427F-A74B-EB84CCA98231}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INSERT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7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67"/>
          <p:cNvSpPr txBox="1"/>
          <p:nvPr/>
        </p:nvSpPr>
        <p:spPr>
          <a:xfrm>
            <a:off x="522550" y="893625"/>
            <a:ext cx="360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INTO user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VALUES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('bob@example.com',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'Bob',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'Codd',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'123 Fantasy lane,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'Fantasy City',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31)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82" name="Google Shape;382;p67"/>
          <p:cNvGraphicFramePr/>
          <p:nvPr/>
        </p:nvGraphicFramePr>
        <p:xfrm>
          <a:off x="1091975" y="317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{7EE88D30-CF5A-427F-A74B-EB84CCA98231}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bob@example.com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123 Fantasy lane,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Fantasy 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3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1"/>
          <p:cNvSpPr txBox="1"/>
          <p:nvPr/>
        </p:nvSpPr>
        <p:spPr>
          <a:xfrm>
            <a:off x="721650" y="1100950"/>
            <a:ext cx="77643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0.   </a:t>
            </a: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 Engineering Toolbox: ¿En qué etapa estamos?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Sistema de gestión de bases de datos relacionales (RDBMS) y lenguaje de consulta estructurado (SQL)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Usando un RDBMS (MySQL/PostgreSQL/SQLite)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Relaciones en las BD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 SQL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UD SQL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Hands-On SQL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SELECT ( READ 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8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68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68"/>
          <p:cNvSpPr txBox="1"/>
          <p:nvPr/>
        </p:nvSpPr>
        <p:spPr>
          <a:xfrm>
            <a:off x="522550" y="1278125"/>
            <a:ext cx="727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 FROM user ORDER BY age DESC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92" name="Google Shape;392;p68"/>
          <p:cNvGraphicFramePr/>
          <p:nvPr/>
        </p:nvGraphicFramePr>
        <p:xfrm>
          <a:off x="1120250" y="2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{7EE88D30-CF5A-427F-A74B-EB84CCA98231}</a:tableStyleId>
              </a:tblPr>
              <a:tblGrid>
                <a:gridCol w="1380700"/>
                <a:gridCol w="1380700"/>
                <a:gridCol w="1380700"/>
                <a:gridCol w="1380700"/>
                <a:gridCol w="1380700"/>
              </a:tblGrid>
              <a:tr h="34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9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69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69"/>
          <p:cNvPicPr preferRelativeResize="0"/>
          <p:nvPr/>
        </p:nvPicPr>
        <p:blipFill rotWithShape="1">
          <a:blip r:embed="rId4">
            <a:alphaModFix/>
          </a:blip>
          <a:srcRect b="7106" l="0" r="0" t="0"/>
          <a:stretch/>
        </p:blipFill>
        <p:spPr>
          <a:xfrm>
            <a:off x="2625450" y="116863"/>
            <a:ext cx="4082999" cy="490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SQL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70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75" y="1045800"/>
            <a:ext cx="85915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1"/>
          <p:cNvSpPr/>
          <p:nvPr/>
        </p:nvSpPr>
        <p:spPr>
          <a:xfrm>
            <a:off x="4895375" y="31307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71"/>
          <p:cNvSpPr/>
          <p:nvPr/>
        </p:nvSpPr>
        <p:spPr>
          <a:xfrm>
            <a:off x="6910300" y="31307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UPDATE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2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522550" y="1506725"/>
            <a:ext cx="727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 TABLE user ADD COLUMN gender text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user SET gender='M'"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" name="Google Shape;433;p73"/>
          <p:cNvGraphicFramePr/>
          <p:nvPr/>
        </p:nvGraphicFramePr>
        <p:xfrm>
          <a:off x="757175" y="757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{7EE88D30-CF5A-427F-A74B-EB84CCA98231}</a:tableStyleId>
              </a:tblPr>
              <a:tblGrid>
                <a:gridCol w="1068350"/>
                <a:gridCol w="1093550"/>
                <a:gridCol w="1093550"/>
                <a:gridCol w="1093550"/>
                <a:gridCol w="1093550"/>
                <a:gridCol w="1093550"/>
                <a:gridCol w="1093550"/>
              </a:tblGrid>
              <a:tr h="52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user_id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comment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email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first_name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last_name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address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Que hay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Que onda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DELETE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9" name="Google Shape;4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4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74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74"/>
          <p:cNvSpPr txBox="1"/>
          <p:nvPr/>
        </p:nvSpPr>
        <p:spPr>
          <a:xfrm>
            <a:off x="446350" y="835100"/>
            <a:ext cx="796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TABLE comments (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user_id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comments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FOREIGN KEY (user_id) REFERENCES user (email)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ON DELETE CASCADE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UPDATE NO ACTION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FROM user WHERE  email='bob@example.com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43" name="Google Shape;443;p74"/>
          <p:cNvGraphicFramePr/>
          <p:nvPr/>
        </p:nvGraphicFramePr>
        <p:xfrm>
          <a:off x="1091975" y="347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{7EE88D30-CF5A-427F-A74B-EB84CCA98231}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5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Hands on SQL 😈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“HELLO WORLD”</a:t>
            </a:r>
            <a:endParaRPr/>
          </a:p>
        </p:txBody>
      </p:sp>
      <p:sp>
        <p:nvSpPr>
          <p:cNvPr id="458" name="Google Shape;458;p76"/>
          <p:cNvSpPr txBox="1"/>
          <p:nvPr>
            <p:ph idx="4294967295" type="body"/>
          </p:nvPr>
        </p:nvSpPr>
        <p:spPr>
          <a:xfrm>
            <a:off x="643150" y="1113525"/>
            <a:ext cx="76683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 'Hello, World';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7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</a:t>
            </a:r>
            <a:endParaRPr/>
          </a:p>
        </p:txBody>
      </p:sp>
      <p:sp>
        <p:nvSpPr>
          <p:cNvPr id="464" name="Google Shape;464;p77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MySQL en Python: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Vamos a rockear!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statement en SQLITE</a:t>
            </a:r>
            <a:endParaRPr/>
          </a:p>
        </p:txBody>
      </p:sp>
      <p:sp>
        <p:nvSpPr>
          <p:cNvPr id="470" name="Google Shape;470;p78"/>
          <p:cNvSpPr txBox="1"/>
          <p:nvPr>
            <p:ph idx="4294967295" type="body"/>
          </p:nvPr>
        </p:nvSpPr>
        <p:spPr>
          <a:xfrm>
            <a:off x="643150" y="1113525"/>
            <a:ext cx="76683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 * FROM Country;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 * FROM Country ORDER BY Name;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 Name, LifeExpectancy FROM Country ORDER BY Name;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 Name, LifeExpectancy AS "Life Expectancy" FROM Country ORDER BY Name;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statement en SQLITE</a:t>
            </a:r>
            <a:endParaRPr/>
          </a:p>
        </p:txBody>
      </p:sp>
      <p:sp>
        <p:nvSpPr>
          <p:cNvPr id="476" name="Google Shape;476;p79"/>
          <p:cNvSpPr txBox="1"/>
          <p:nvPr>
            <p:ph idx="4294967295" type="body"/>
          </p:nvPr>
        </p:nvSpPr>
        <p:spPr>
          <a:xfrm>
            <a:off x="643150" y="1113525"/>
            <a:ext cx="76683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Name, Continent, Region FROM Country;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Name, Continent, Region FROM Country WHERE Continent = 'Europe';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Name, Continent, Region FROM Country WHERE Continent = 'Europe' ORDER BY Name;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Name, Continent, Region FROM Country WHERE Continent = 'Europe' ORDER BY Name LIMIT 5;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Name, Continent, Region FROM Country WHERE Continent = 'Europe' ORDER BY Name LIMIT 5 OFFSET 5;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</a:t>
            </a:r>
            <a:endParaRPr/>
          </a:p>
        </p:txBody>
      </p:sp>
      <p:sp>
        <p:nvSpPr>
          <p:cNvPr id="482" name="Google Shape;482;p80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</a:t>
            </a:r>
            <a:r>
              <a:rPr lang="en"/>
              <a:t>statement en SQLITE</a:t>
            </a:r>
            <a:endParaRPr/>
          </a:p>
        </p:txBody>
      </p:sp>
      <p:sp>
        <p:nvSpPr>
          <p:cNvPr id="488" name="Google Shape;488;p81"/>
          <p:cNvSpPr txBox="1"/>
          <p:nvPr>
            <p:ph idx="4294967295" type="body"/>
          </p:nvPr>
        </p:nvSpPr>
        <p:spPr>
          <a:xfrm>
            <a:off x="643150" y="1113525"/>
            <a:ext cx="76683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COUNT(*) FROM Country;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COUNT(*) FROM Country WHERE Population &gt; 1000000;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COUNT(*) FROM Country WHERE Population &gt; 100000000;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COUNT(*) FROM Country WHERE Population &gt; 100000000 AND Continent = 'Europe' 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</a:t>
            </a:r>
            <a:endParaRPr/>
          </a:p>
        </p:txBody>
      </p:sp>
      <p:sp>
        <p:nvSpPr>
          <p:cNvPr id="494" name="Google Shape;494;p82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Usaremos esta vez test.db (está en el drive)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</a:t>
            </a:r>
            <a:r>
              <a:rPr lang="en"/>
              <a:t>statement en SQLITE</a:t>
            </a:r>
            <a:endParaRPr/>
          </a:p>
        </p:txBody>
      </p:sp>
      <p:sp>
        <p:nvSpPr>
          <p:cNvPr id="500" name="Google Shape;500;p83"/>
          <p:cNvSpPr txBox="1"/>
          <p:nvPr>
            <p:ph idx="4294967295" type="body"/>
          </p:nvPr>
        </p:nvSpPr>
        <p:spPr>
          <a:xfrm>
            <a:off x="643150" y="1113525"/>
            <a:ext cx="76683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customer (name, address, city, state, zip)  VALUES ('Fred Flintstone', '123 Cobblestone Way', 'Bedrock', 'CA', '91234');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customer (name, city, state)  VALUES ('Jimi Hendrix', 'Renton', 'WA');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</a:t>
            </a:r>
            <a:endParaRPr/>
          </a:p>
        </p:txBody>
      </p:sp>
      <p:sp>
        <p:nvSpPr>
          <p:cNvPr id="506" name="Google Shape;506;p84"/>
          <p:cNvSpPr txBox="1"/>
          <p:nvPr>
            <p:ph idx="1" type="subTitle"/>
          </p:nvPr>
        </p:nvSpPr>
        <p:spPr>
          <a:xfrm>
            <a:off x="4293025" y="2921425"/>
            <a:ext cx="26631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Seguimos usando test.db (sigue estando donde mismo)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statement en SQLITE</a:t>
            </a:r>
            <a:endParaRPr/>
          </a:p>
        </p:txBody>
      </p:sp>
      <p:sp>
        <p:nvSpPr>
          <p:cNvPr id="512" name="Google Shape;512;p85"/>
          <p:cNvSpPr txBox="1"/>
          <p:nvPr>
            <p:ph idx="4294967295" type="body"/>
          </p:nvPr>
        </p:nvSpPr>
        <p:spPr>
          <a:xfrm>
            <a:off x="643150" y="1113525"/>
            <a:ext cx="81891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UPDATE customer SET address = '123 Music Avenue', zip = '98056' WHERE id = 5;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UPDATE customer SET address = '2603 S Washington St', zip = '98056' WHERE id = 5;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UPDATE customer SET address = NULL, zip = NULL WHERE id = 5;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6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</a:t>
            </a:r>
            <a:endParaRPr/>
          </a:p>
        </p:txBody>
      </p:sp>
      <p:sp>
        <p:nvSpPr>
          <p:cNvPr id="518" name="Google Shape;518;p86"/>
          <p:cNvSpPr txBox="1"/>
          <p:nvPr>
            <p:ph idx="1" type="subTitle"/>
          </p:nvPr>
        </p:nvSpPr>
        <p:spPr>
          <a:xfrm>
            <a:off x="4293025" y="2921425"/>
            <a:ext cx="26631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Seguimos usando test.db (sigue estando donde mismo)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statement en SQLITE</a:t>
            </a:r>
            <a:endParaRPr/>
          </a:p>
        </p:txBody>
      </p:sp>
      <p:sp>
        <p:nvSpPr>
          <p:cNvPr id="524" name="Google Shape;524;p87"/>
          <p:cNvSpPr txBox="1"/>
          <p:nvPr>
            <p:ph idx="4294967295" type="body"/>
          </p:nvPr>
        </p:nvSpPr>
        <p:spPr>
          <a:xfrm>
            <a:off x="643150" y="1113525"/>
            <a:ext cx="81891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* FROM customer WHERE id = 4;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DELETE FROM customer WHERE id = 4;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* FROM customer;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DELETE FROM customer WHERE id = 5;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* FROM customer;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¿En qué etapa estamos?</a:t>
            </a:r>
            <a:endParaRPr sz="2700"/>
          </a:p>
        </p:txBody>
      </p:sp>
      <p:pic>
        <p:nvPicPr>
          <p:cNvPr id="186" name="Google Shape;1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3"/>
          <p:cNvSpPr txBox="1"/>
          <p:nvPr/>
        </p:nvSpPr>
        <p:spPr>
          <a:xfrm>
            <a:off x="522550" y="1506725"/>
            <a:ext cx="2878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Descubrimiento.</a:t>
            </a:r>
            <a:endParaRPr b="1" sz="2100">
              <a:solidFill>
                <a:srgbClr val="441848"/>
              </a:solidFill>
              <a:highlight>
                <a:srgbClr val="F1C23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highlight>
                  <a:srgbClr val="F1C232"/>
                </a:highlight>
                <a:latin typeface="Montserrat"/>
                <a:ea typeface="Montserrat"/>
                <a:cs typeface="Montserrat"/>
                <a:sym typeface="Montserrat"/>
              </a:rPr>
              <a:t>Estructura.</a:t>
            </a:r>
            <a:endParaRPr b="1" sz="2100">
              <a:solidFill>
                <a:srgbClr val="441848"/>
              </a:solidFill>
              <a:highlight>
                <a:srgbClr val="F1C23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Limpieza.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Enriquecimiento.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Validación.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Publicación.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 rotWithShape="1">
          <a:blip r:embed="rId4">
            <a:alphaModFix/>
          </a:blip>
          <a:srcRect b="13373" l="5314" r="3842" t="3563"/>
          <a:stretch/>
        </p:blipFill>
        <p:spPr>
          <a:xfrm>
            <a:off x="3400975" y="1448625"/>
            <a:ext cx="5316398" cy="23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"/>
          <p:cNvSpPr txBox="1"/>
          <p:nvPr>
            <p:ph type="title"/>
          </p:nvPr>
        </p:nvSpPr>
        <p:spPr>
          <a:xfrm>
            <a:off x="4355750" y="1281200"/>
            <a:ext cx="34689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"/>
              <a:t>SELECT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">
                <a:solidFill>
                  <a:schemeClr val="lt1"/>
                </a:solidFill>
              </a:rPr>
              <a:t>COUNT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">
                <a:solidFill>
                  <a:schemeClr val="lt1"/>
                </a:solidFill>
              </a:rPr>
              <a:t>INSERT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">
                <a:solidFill>
                  <a:schemeClr val="lt1"/>
                </a:solidFill>
              </a:rPr>
              <a:t>DELETE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9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🔥🔥</a:t>
            </a:r>
            <a:endParaRPr/>
          </a:p>
        </p:txBody>
      </p:sp>
      <p:sp>
        <p:nvSpPr>
          <p:cNvPr id="535" name="Google Shape;535;p89"/>
          <p:cNvSpPr txBox="1"/>
          <p:nvPr>
            <p:ph idx="1" type="subTitle"/>
          </p:nvPr>
        </p:nvSpPr>
        <p:spPr>
          <a:xfrm>
            <a:off x="4293025" y="2921425"/>
            <a:ext cx="26631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Aqui sacaremos la verdadera funcionalidad de tener datos relacionados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JOIN Recap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90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90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4" name="Google Shape;544;p90"/>
          <p:cNvPicPr preferRelativeResize="0"/>
          <p:nvPr/>
        </p:nvPicPr>
        <p:blipFill rotWithShape="1">
          <a:blip r:embed="rId4">
            <a:alphaModFix/>
          </a:blip>
          <a:srcRect b="7106" l="0" r="0" t="0"/>
          <a:stretch/>
        </p:blipFill>
        <p:spPr>
          <a:xfrm>
            <a:off x="3299750" y="116850"/>
            <a:ext cx="4082999" cy="490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JOIN </a:t>
            </a:r>
            <a:r>
              <a:rPr lang="en">
                <a:solidFill>
                  <a:srgbClr val="441848"/>
                </a:solidFill>
              </a:rPr>
              <a:t>statement en SQLITE</a:t>
            </a:r>
            <a:endParaRPr>
              <a:solidFill>
                <a:srgbClr val="441848"/>
              </a:solidFill>
            </a:endParaRPr>
          </a:p>
        </p:txBody>
      </p:sp>
      <p:sp>
        <p:nvSpPr>
          <p:cNvPr id="550" name="Google Shape;550;p91"/>
          <p:cNvSpPr txBox="1"/>
          <p:nvPr>
            <p:ph idx="4294967295" type="body"/>
          </p:nvPr>
        </p:nvSpPr>
        <p:spPr>
          <a:xfrm>
            <a:off x="643150" y="1113525"/>
            <a:ext cx="81891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Primero creamos un par de tablas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TABLE left ( id INTEGER, description TEXT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TABLE right ( id INTEGER, description TEXT );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JOIN statement en SQLITE</a:t>
            </a:r>
            <a:endParaRPr>
              <a:solidFill>
                <a:srgbClr val="441848"/>
              </a:solidFill>
            </a:endParaRPr>
          </a:p>
        </p:txBody>
      </p:sp>
      <p:sp>
        <p:nvSpPr>
          <p:cNvPr id="556" name="Google Shape;556;p92"/>
          <p:cNvSpPr txBox="1"/>
          <p:nvPr>
            <p:ph idx="4294967295" type="body"/>
          </p:nvPr>
        </p:nvSpPr>
        <p:spPr>
          <a:xfrm>
            <a:off x="157025" y="1113525"/>
            <a:ext cx="4187100" cy="25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left VALUES ( 1, 'left 01'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left VALUES ( 2, 'left 02'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left VALUES ( 3, 'left 03'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left VALUES ( 4, 'left 04'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left VALUES ( 5, 'left 05'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left VALUES ( 6, 'left 06'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left VALUES ( 7, 'left 07'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left VALUES ( 8, 'left 08'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left VALUES ( 9, 'left 09' );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57" name="Google Shape;557;p92"/>
          <p:cNvSpPr txBox="1"/>
          <p:nvPr>
            <p:ph idx="4294967295" type="body"/>
          </p:nvPr>
        </p:nvSpPr>
        <p:spPr>
          <a:xfrm>
            <a:off x="4579275" y="1113525"/>
            <a:ext cx="4433400" cy="25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right VALUES ( 6, 'right 06'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right VALUES ( 7, 'right 07'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right VALUES ( 8, 'right 08'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right VALUES ( 9, 'right 09'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right VALUES ( 10, 'right 10'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right VALUES ( 11, 'right 11'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right VALUES ( 11, 'right 12'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right VALUES ( 11, 'right 13' );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INSERT INTO right VALUES ( 11, 'right 14' );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0" st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>
                                            <p:txEl>
                                              <p:pRg end="30" st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JOIN statement en SQLITE</a:t>
            </a:r>
            <a:endParaRPr>
              <a:solidFill>
                <a:srgbClr val="441848"/>
              </a:solidFill>
            </a:endParaRPr>
          </a:p>
        </p:txBody>
      </p:sp>
      <p:sp>
        <p:nvSpPr>
          <p:cNvPr id="563" name="Google Shape;563;p93"/>
          <p:cNvSpPr txBox="1"/>
          <p:nvPr>
            <p:ph idx="4294967295" type="body"/>
          </p:nvPr>
        </p:nvSpPr>
        <p:spPr>
          <a:xfrm>
            <a:off x="643150" y="1113525"/>
            <a:ext cx="8189100" cy="15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Una vez insertados todos esos valores, verifiquemos ambas tablas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* FROM left;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* FROM right;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00"/>
                </a:highlight>
              </a:rPr>
              <a:t>OJO AQUI : aqui es donde la magia pasa</a:t>
            </a:r>
            <a:endParaRPr sz="15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SELECT l.description AS left, r.description AS right 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FROM left AS l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JOIN right AS r ON l.id = r.id;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JOIN statement en SQLITE</a:t>
            </a:r>
            <a:endParaRPr>
              <a:solidFill>
                <a:srgbClr val="441848"/>
              </a:solidFill>
            </a:endParaRPr>
          </a:p>
        </p:txBody>
      </p:sp>
      <p:sp>
        <p:nvSpPr>
          <p:cNvPr id="569" name="Google Shape;569;p94"/>
          <p:cNvSpPr txBox="1"/>
          <p:nvPr>
            <p:ph idx="4294967295" type="body"/>
          </p:nvPr>
        </p:nvSpPr>
        <p:spPr>
          <a:xfrm>
            <a:off x="643150" y="1113525"/>
            <a:ext cx="8189100" cy="3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Restaurar DB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DROP TABLE left;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DROP TABLE right;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🔥🔥🔥</a:t>
            </a:r>
            <a:endParaRPr/>
          </a:p>
        </p:txBody>
      </p:sp>
      <p:sp>
        <p:nvSpPr>
          <p:cNvPr id="575" name="Google Shape;575;p95"/>
          <p:cNvSpPr txBox="1"/>
          <p:nvPr>
            <p:ph idx="1" type="subTitle"/>
          </p:nvPr>
        </p:nvSpPr>
        <p:spPr>
          <a:xfrm>
            <a:off x="4293025" y="2921425"/>
            <a:ext cx="26631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Usaremos la tabla Sale en un ejemplo real para hacer joins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JOIN statement en SQLITE</a:t>
            </a:r>
            <a:endParaRPr>
              <a:solidFill>
                <a:srgbClr val="441848"/>
              </a:solidFill>
            </a:endParaRPr>
          </a:p>
        </p:txBody>
      </p:sp>
      <p:sp>
        <p:nvSpPr>
          <p:cNvPr id="581" name="Google Shape;581;p96"/>
          <p:cNvSpPr txBox="1"/>
          <p:nvPr>
            <p:ph idx="4294967295" type="body"/>
          </p:nvPr>
        </p:nvSpPr>
        <p:spPr>
          <a:xfrm>
            <a:off x="643150" y="1113525"/>
            <a:ext cx="8189100" cy="3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Veamos que hay dentro de las tablas que queremos generar el query 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* FROM sale;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SELECT * FROM item;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Hagamos la consulta en ambas tablas: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SELECT s.id AS sale, i.name, s.price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FROM sale AS s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JOIN item AS i ON s.item_id = i.id  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end="30" st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>
                                            <p:txEl>
                                              <p:pRg end="30" st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JOIN statement en SQLITE</a:t>
            </a:r>
            <a:endParaRPr>
              <a:solidFill>
                <a:srgbClr val="441848"/>
              </a:solidFill>
            </a:endParaRPr>
          </a:p>
        </p:txBody>
      </p:sp>
      <p:sp>
        <p:nvSpPr>
          <p:cNvPr id="587" name="Google Shape;587;p97"/>
          <p:cNvSpPr txBox="1"/>
          <p:nvPr>
            <p:ph idx="4294967295" type="body"/>
          </p:nvPr>
        </p:nvSpPr>
        <p:spPr>
          <a:xfrm>
            <a:off x="643150" y="1113525"/>
            <a:ext cx="8189100" cy="3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 una no nos bastó, hagamos OTRA query con JOIN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Hagamos la consulta en ambas tablas: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SELECT s.id AS sale, s.date, i.name, i.description, s.price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  FROM sale AS s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  JOIN item AS i ON s.item_id = i.id;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Engineering Toolbox: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¿En qué etapa estamos?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4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JOIN statement en SQLITE</a:t>
            </a:r>
            <a:endParaRPr>
              <a:solidFill>
                <a:srgbClr val="441848"/>
              </a:solidFill>
            </a:endParaRPr>
          </a:p>
        </p:txBody>
      </p:sp>
      <p:sp>
        <p:nvSpPr>
          <p:cNvPr id="593" name="Google Shape;593;p98"/>
          <p:cNvSpPr txBox="1"/>
          <p:nvPr>
            <p:ph idx="4294967295" type="body"/>
          </p:nvPr>
        </p:nvSpPr>
        <p:spPr>
          <a:xfrm>
            <a:off x="204175" y="1113525"/>
            <a:ext cx="8766000" cy="3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 dos tablas no  nos bastó, hagamos OTRA JOIN query con 3 tablas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Hagamos la consulta en ambas tablas: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SELECT c.name AS Cust, c.zip, i.name AS Item, i.description, s.quantity AS Quan, s.price AS Price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FROM sale AS 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JOIN item AS i ON s.item_id = i.id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JOIN customer AS c ON s.customer_id = c.id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ORDER BY Cust, Item;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7" st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8" st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29" st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30" st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30" st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31" st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31" st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32" st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>
                                            <p:txEl>
                                              <p:pRg end="32" st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9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IV: Data Wrangling.</a:t>
            </a:r>
            <a:endParaRPr b="1"/>
          </a:p>
        </p:txBody>
      </p:sp>
      <p:pic>
        <p:nvPicPr>
          <p:cNvPr id="599" name="Google Shape;59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 txBox="1"/>
          <p:nvPr/>
        </p:nvSpPr>
        <p:spPr>
          <a:xfrm>
            <a:off x="502950" y="4380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MySQL: Relational DB engine</a:t>
            </a:r>
            <a:endParaRPr sz="3000"/>
          </a:p>
        </p:txBody>
      </p:sp>
      <p:sp>
        <p:nvSpPr>
          <p:cNvPr id="203" name="Google Shape;203;p45"/>
          <p:cNvSpPr txBox="1"/>
          <p:nvPr/>
        </p:nvSpPr>
        <p:spPr>
          <a:xfrm>
            <a:off x="550350" y="1454550"/>
            <a:ext cx="37056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mySQL sigue una paradigma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Cliente-servidor</a:t>
            </a:r>
            <a:endParaRPr b="1"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DB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reside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un servidor:</a:t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Peticiones se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envían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al server para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acceder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o modificar datos en el servidor .</a:t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8440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5"/>
          <p:cNvPicPr preferRelativeResize="0"/>
          <p:nvPr/>
        </p:nvPicPr>
        <p:blipFill rotWithShape="1">
          <a:blip r:embed="rId4">
            <a:alphaModFix/>
          </a:blip>
          <a:srcRect b="0" l="0" r="0" t="5624"/>
          <a:stretch/>
        </p:blipFill>
        <p:spPr>
          <a:xfrm>
            <a:off x="4967950" y="1187976"/>
            <a:ext cx="2420283" cy="32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/>
        </p:nvSpPr>
        <p:spPr>
          <a:xfrm>
            <a:off x="502950" y="4380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MySQL: config</a:t>
            </a:r>
            <a:endParaRPr sz="3000"/>
          </a:p>
        </p:txBody>
      </p:sp>
      <p:sp>
        <p:nvSpPr>
          <p:cNvPr id="211" name="Google Shape;211;p46"/>
          <p:cNvSpPr txBox="1"/>
          <p:nvPr/>
        </p:nvSpPr>
        <p:spPr>
          <a:xfrm>
            <a:off x="550350" y="1454550"/>
            <a:ext cx="37056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poder usar MySQL y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enviarle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peticiones, es necesario instalar y conectar el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driver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correcto </a:t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8440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6"/>
          <p:cNvPicPr preferRelativeResize="0"/>
          <p:nvPr/>
        </p:nvPicPr>
        <p:blipFill rotWithShape="1">
          <a:blip r:embed="rId4">
            <a:alphaModFix/>
          </a:blip>
          <a:srcRect b="0" l="0" r="0" t="5624"/>
          <a:stretch/>
        </p:blipFill>
        <p:spPr>
          <a:xfrm>
            <a:off x="4967950" y="1187976"/>
            <a:ext cx="2420283" cy="32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7"/>
          <p:cNvSpPr txBox="1"/>
          <p:nvPr>
            <p:ph type="title"/>
          </p:nvPr>
        </p:nvSpPr>
        <p:spPr>
          <a:xfrm>
            <a:off x="4183250" y="967550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vs SQL</a:t>
            </a:r>
            <a:endParaRPr/>
          </a:p>
        </p:txBody>
      </p:sp>
      <p:sp>
        <p:nvSpPr>
          <p:cNvPr id="219" name="Google Shape;219;p47"/>
          <p:cNvSpPr txBox="1"/>
          <p:nvPr>
            <p:ph idx="1" type="subTitle"/>
          </p:nvPr>
        </p:nvSpPr>
        <p:spPr>
          <a:xfrm>
            <a:off x="3450225" y="1654350"/>
            <a:ext cx="5598300" cy="22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i="0" lang="en" sz="1800">
                <a:solidFill>
                  <a:schemeClr val="accent1"/>
                </a:solidFill>
              </a:rPr>
              <a:t>MySQL no es lo mismo SQL</a:t>
            </a:r>
            <a:endParaRPr i="0" sz="18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i="0" lang="en" sz="1800">
                <a:solidFill>
                  <a:schemeClr val="accent1"/>
                </a:solidFill>
              </a:rPr>
              <a:t>MySQL es una RDBMS</a:t>
            </a:r>
            <a:endParaRPr i="0" sz="18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i="0" lang="en" sz="1800">
                <a:solidFill>
                  <a:schemeClr val="accent1"/>
                </a:solidFill>
              </a:rPr>
              <a:t>SQL es un query language usado para interactuar directamente con DBs</a:t>
            </a:r>
            <a:endParaRPr i="0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